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Lst>
  <p:notesMasterIdLst>
    <p:notesMasterId r:id="rId12"/>
  </p:notesMasterIdLst>
  <p:sldIdLst>
    <p:sldId id="256" r:id="rId2"/>
    <p:sldId id="265" r:id="rId3"/>
    <p:sldId id="267" r:id="rId4"/>
    <p:sldId id="268" r:id="rId5"/>
    <p:sldId id="266" r:id="rId6"/>
    <p:sldId id="269" r:id="rId7"/>
    <p:sldId id="270" r:id="rId8"/>
    <p:sldId id="271" r:id="rId9"/>
    <p:sldId id="272"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83" d="100"/>
          <a:sy n="83" d="100"/>
        </p:scale>
        <p:origin x="67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9CEAE-7192-4682-87E5-73783B870134}" type="datetimeFigureOut">
              <a:rPr lang="en-US" smtClean="0"/>
              <a:t>2/26/2021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A17E0-4115-4B6B-A02E-427E32C5AAEF}" type="slidenum">
              <a:rPr lang="en-US" smtClean="0"/>
              <a:t>‹#›</a:t>
            </a:fld>
            <a:endParaRPr lang="en-US"/>
          </a:p>
        </p:txBody>
      </p:sp>
    </p:spTree>
    <p:extLst>
      <p:ext uri="{BB962C8B-B14F-4D97-AF65-F5344CB8AC3E}">
        <p14:creationId xmlns:p14="http://schemas.microsoft.com/office/powerpoint/2010/main" val="1295842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Right-skewed, mean is far greater than median, indicated a few big outliers skew the sales data. I created a new variable of </a:t>
            </a:r>
            <a:r>
              <a:rPr lang="en-US" dirty="0" err="1"/>
              <a:t>Total_Sales</a:t>
            </a:r>
            <a:r>
              <a:rPr lang="en-US" dirty="0"/>
              <a:t> for these and future calculations.</a:t>
            </a:r>
          </a:p>
        </p:txBody>
      </p:sp>
      <p:sp>
        <p:nvSpPr>
          <p:cNvPr id="4" name="Slide Number Placeholder 3"/>
          <p:cNvSpPr>
            <a:spLocks noGrp="1"/>
          </p:cNvSpPr>
          <p:nvPr>
            <p:ph type="sldNum" sz="quarter" idx="5"/>
          </p:nvPr>
        </p:nvSpPr>
        <p:spPr/>
        <p:txBody>
          <a:bodyPr/>
          <a:lstStyle/>
          <a:p>
            <a:fld id="{CB8A17E0-4115-4B6B-A02E-427E32C5AAEF}" type="slidenum">
              <a:rPr lang="en-US" smtClean="0"/>
              <a:t>2</a:t>
            </a:fld>
            <a:endParaRPr lang="en-US"/>
          </a:p>
        </p:txBody>
      </p:sp>
    </p:spTree>
    <p:extLst>
      <p:ext uri="{BB962C8B-B14F-4D97-AF65-F5344CB8AC3E}">
        <p14:creationId xmlns:p14="http://schemas.microsoft.com/office/powerpoint/2010/main" val="1250097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inflection point around 1995 where many new creators entered the market. More games and more platforms were released but consumer demand did not meet the supply. Thus, profitability per game has been steadily low since 1995. The Sales by Console graph shows sales over time by each major console. It is interesting to see the peaks of different consoles and how consumers tend to prefer one or two consoles in any given period.</a:t>
            </a:r>
          </a:p>
        </p:txBody>
      </p:sp>
      <p:sp>
        <p:nvSpPr>
          <p:cNvPr id="4" name="Slide Number Placeholder 3"/>
          <p:cNvSpPr>
            <a:spLocks noGrp="1"/>
          </p:cNvSpPr>
          <p:nvPr>
            <p:ph type="sldNum" sz="quarter" idx="5"/>
          </p:nvPr>
        </p:nvSpPr>
        <p:spPr/>
        <p:txBody>
          <a:bodyPr/>
          <a:lstStyle/>
          <a:p>
            <a:fld id="{CB8A17E0-4115-4B6B-A02E-427E32C5AAEF}" type="slidenum">
              <a:rPr lang="en-US" smtClean="0"/>
              <a:t>3</a:t>
            </a:fld>
            <a:endParaRPr lang="en-US"/>
          </a:p>
        </p:txBody>
      </p:sp>
    </p:spTree>
    <p:extLst>
      <p:ext uri="{BB962C8B-B14F-4D97-AF65-F5344CB8AC3E}">
        <p14:creationId xmlns:p14="http://schemas.microsoft.com/office/powerpoint/2010/main" val="80559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a new variable (cumulative score). That multiple the consumer score by 10 (from a 1-10 to 10-100 scale) to be the same as critic score. Then I averaged the two to create a cumulative score. There is no correlation between game review score and sales. Sales could be due to heavy advertising, brand name loyalty, console or publisher reputation, or other factors. In the sales by region graph, I expected to see a peak in Japan when Mario or </a:t>
            </a:r>
            <a:r>
              <a:rPr lang="en-US" dirty="0" err="1"/>
              <a:t>Pokemon</a:t>
            </a:r>
            <a:r>
              <a:rPr lang="en-US" dirty="0"/>
              <a:t> was released, but instead the games were popular worldwide.</a:t>
            </a:r>
          </a:p>
        </p:txBody>
      </p:sp>
      <p:sp>
        <p:nvSpPr>
          <p:cNvPr id="4" name="Slide Number Placeholder 3"/>
          <p:cNvSpPr>
            <a:spLocks noGrp="1"/>
          </p:cNvSpPr>
          <p:nvPr>
            <p:ph type="sldNum" sz="quarter" idx="5"/>
          </p:nvPr>
        </p:nvSpPr>
        <p:spPr/>
        <p:txBody>
          <a:bodyPr/>
          <a:lstStyle/>
          <a:p>
            <a:fld id="{CB8A17E0-4115-4B6B-A02E-427E32C5AAEF}" type="slidenum">
              <a:rPr lang="en-US" smtClean="0"/>
              <a:t>4</a:t>
            </a:fld>
            <a:endParaRPr lang="en-US"/>
          </a:p>
        </p:txBody>
      </p:sp>
    </p:spTree>
    <p:extLst>
      <p:ext uri="{BB962C8B-B14F-4D97-AF65-F5344CB8AC3E}">
        <p14:creationId xmlns:p14="http://schemas.microsoft.com/office/powerpoint/2010/main" val="49300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data includes a fairly even distribution of games by genre. It is fascinating to see how Marion and Sonic dominated the Platform genre based on the second graph.	</a:t>
            </a:r>
          </a:p>
        </p:txBody>
      </p:sp>
      <p:sp>
        <p:nvSpPr>
          <p:cNvPr id="4" name="Slide Number Placeholder 3"/>
          <p:cNvSpPr>
            <a:spLocks noGrp="1"/>
          </p:cNvSpPr>
          <p:nvPr>
            <p:ph type="sldNum" sz="quarter" idx="5"/>
          </p:nvPr>
        </p:nvSpPr>
        <p:spPr/>
        <p:txBody>
          <a:bodyPr/>
          <a:lstStyle/>
          <a:p>
            <a:fld id="{CB8A17E0-4115-4B6B-A02E-427E32C5AAEF}" type="slidenum">
              <a:rPr lang="en-US" smtClean="0"/>
              <a:t>5</a:t>
            </a:fld>
            <a:endParaRPr lang="en-US"/>
          </a:p>
        </p:txBody>
      </p:sp>
    </p:spTree>
    <p:extLst>
      <p:ext uri="{BB962C8B-B14F-4D97-AF65-F5344CB8AC3E}">
        <p14:creationId xmlns:p14="http://schemas.microsoft.com/office/powerpoint/2010/main" val="1817669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Gamers seemed to be loyal to their favorite game franchises, such as Mario and </a:t>
            </a:r>
            <a:r>
              <a:rPr lang="en-US" dirty="0" err="1"/>
              <a:t>Pokemon</a:t>
            </a:r>
            <a:r>
              <a:rPr lang="en-US" dirty="0"/>
              <a:t>, hence the significant profitability of Gameboy and NES consoles. Also Nintendo is in a unique position where they are a console creator and game publisher. Combine that with their reputation of popular games and their console profitability soars</a:t>
            </a:r>
          </a:p>
        </p:txBody>
      </p:sp>
      <p:sp>
        <p:nvSpPr>
          <p:cNvPr id="4" name="Slide Number Placeholder 3"/>
          <p:cNvSpPr>
            <a:spLocks noGrp="1"/>
          </p:cNvSpPr>
          <p:nvPr>
            <p:ph type="sldNum" sz="quarter" idx="5"/>
          </p:nvPr>
        </p:nvSpPr>
        <p:spPr/>
        <p:txBody>
          <a:bodyPr/>
          <a:lstStyle/>
          <a:p>
            <a:fld id="{CB8A17E0-4115-4B6B-A02E-427E32C5AAEF}" type="slidenum">
              <a:rPr lang="en-US" smtClean="0"/>
              <a:t>6</a:t>
            </a:fld>
            <a:endParaRPr lang="en-US"/>
          </a:p>
        </p:txBody>
      </p:sp>
    </p:spTree>
    <p:extLst>
      <p:ext uri="{BB962C8B-B14F-4D97-AF65-F5344CB8AC3E}">
        <p14:creationId xmlns:p14="http://schemas.microsoft.com/office/powerpoint/2010/main" val="232928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again a few big hits skew the data. Nintendo has Mario, </a:t>
            </a:r>
            <a:r>
              <a:rPr lang="en-US" dirty="0" err="1"/>
              <a:t>Pokemon</a:t>
            </a:r>
            <a:r>
              <a:rPr lang="en-US" dirty="0"/>
              <a:t> that are incredibly popular. EA has had success with sports games, but are stuck in a yearly release cycle which does not tend to be as profitable on average. Microsoft has Minecraft that contributes to their high profitability despite mediocre sales</a:t>
            </a:r>
          </a:p>
        </p:txBody>
      </p:sp>
      <p:sp>
        <p:nvSpPr>
          <p:cNvPr id="4" name="Slide Number Placeholder 3"/>
          <p:cNvSpPr>
            <a:spLocks noGrp="1"/>
          </p:cNvSpPr>
          <p:nvPr>
            <p:ph type="sldNum" sz="quarter" idx="5"/>
          </p:nvPr>
        </p:nvSpPr>
        <p:spPr/>
        <p:txBody>
          <a:bodyPr/>
          <a:lstStyle/>
          <a:p>
            <a:fld id="{CB8A17E0-4115-4B6B-A02E-427E32C5AAEF}" type="slidenum">
              <a:rPr lang="en-US" smtClean="0"/>
              <a:t>7</a:t>
            </a:fld>
            <a:endParaRPr lang="en-US"/>
          </a:p>
        </p:txBody>
      </p:sp>
    </p:spTree>
    <p:extLst>
      <p:ext uri="{BB962C8B-B14F-4D97-AF65-F5344CB8AC3E}">
        <p14:creationId xmlns:p14="http://schemas.microsoft.com/office/powerpoint/2010/main" val="2808660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1995 inflection point, many more games released, slightly more sales = less profitability</a:t>
            </a:r>
          </a:p>
          <a:p>
            <a:r>
              <a:rPr lang="en-US" dirty="0"/>
              <a:t>Business model is changing from games selling at full price to microtransactions, thus a slight decrease in apparent revenue approaching 2016. Many games are cheap or free to download, but offer many individual player upgrades or items for small prices. Fortnite has proven this to be a profitable business model. If I were to analyze this data past 2016, I would need total revenue, nut just sales of each game at checkout</a:t>
            </a:r>
          </a:p>
          <a:p>
            <a:r>
              <a:rPr lang="en-US" dirty="0"/>
              <a:t>There are a few popular games that many people know if, but for every hit there are at least 10 failures of games that did not breakeven.</a:t>
            </a:r>
          </a:p>
          <a:p>
            <a:r>
              <a:rPr lang="en-US" dirty="0"/>
              <a:t>80% of the people play 20% of the games (</a:t>
            </a:r>
            <a:r>
              <a:rPr lang="en-US" dirty="0" err="1"/>
              <a:t>pareto’s</a:t>
            </a:r>
            <a:r>
              <a:rPr lang="en-US" dirty="0"/>
              <a:t> principle)</a:t>
            </a:r>
          </a:p>
          <a:p>
            <a:r>
              <a:rPr lang="en-US" dirty="0"/>
              <a:t>Since reviews do not impact sales, I would consider looking into factors such as marketing budgets, brand loyalty, or peer to peer reviews. Do people only play games their friends play? There can be an easy snowball affect</a:t>
            </a:r>
          </a:p>
        </p:txBody>
      </p:sp>
      <p:sp>
        <p:nvSpPr>
          <p:cNvPr id="4" name="Slide Number Placeholder 3"/>
          <p:cNvSpPr>
            <a:spLocks noGrp="1"/>
          </p:cNvSpPr>
          <p:nvPr>
            <p:ph type="sldNum" sz="quarter" idx="5"/>
          </p:nvPr>
        </p:nvSpPr>
        <p:spPr/>
        <p:txBody>
          <a:bodyPr/>
          <a:lstStyle/>
          <a:p>
            <a:fld id="{CB8A17E0-4115-4B6B-A02E-427E32C5AAEF}" type="slidenum">
              <a:rPr lang="en-US" smtClean="0"/>
              <a:t>8</a:t>
            </a:fld>
            <a:endParaRPr lang="en-US"/>
          </a:p>
        </p:txBody>
      </p:sp>
    </p:spTree>
    <p:extLst>
      <p:ext uri="{BB962C8B-B14F-4D97-AF65-F5344CB8AC3E}">
        <p14:creationId xmlns:p14="http://schemas.microsoft.com/office/powerpoint/2010/main" val="94895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9157B-BF3B-49D9-848E-8B534F087C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F321C9-31CD-4ED8-BFE6-C217420CEF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645961-B423-42F2-8911-DDD4F943C58E}"/>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5" name="Footer Placeholder 4">
            <a:extLst>
              <a:ext uri="{FF2B5EF4-FFF2-40B4-BE49-F238E27FC236}">
                <a16:creationId xmlns:a16="http://schemas.microsoft.com/office/drawing/2014/main" id="{9E3E55B5-4DAD-48B8-886E-1BB4985AB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0AA91-F573-4167-9166-5525DC1F65E4}"/>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1575241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3E5F-2AAB-408B-A2BF-41ABC322CB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36A7C2-50F4-49C5-9208-EAECD9F55F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83BDD-3B96-48F0-94F4-07496846C0F0}"/>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5" name="Footer Placeholder 4">
            <a:extLst>
              <a:ext uri="{FF2B5EF4-FFF2-40B4-BE49-F238E27FC236}">
                <a16:creationId xmlns:a16="http://schemas.microsoft.com/office/drawing/2014/main" id="{78732FF7-DC1E-4D22-BB82-4F33BF481F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0E504-232F-4FFE-9F60-5C32F0108AD2}"/>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4064847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756A20-B006-4A49-84AA-76F606B01A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D5A7BB-12AC-4E5B-BDA6-4BDCA941AB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30AE7-D68B-4FB4-AD18-F2A971B4AB9D}"/>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5" name="Footer Placeholder 4">
            <a:extLst>
              <a:ext uri="{FF2B5EF4-FFF2-40B4-BE49-F238E27FC236}">
                <a16:creationId xmlns:a16="http://schemas.microsoft.com/office/drawing/2014/main" id="{9BC1957D-B7CB-41BC-BEAC-AF02E780C2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56D52-DC2B-4DBC-8AD9-047570F22F75}"/>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3791975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5265-E3BA-44D6-B863-AB6011C3D8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DA93A3-4DB3-4BE8-B0B9-459395F4B8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92BD0-416A-4B49-B140-88441A3370B1}"/>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5" name="Footer Placeholder 4">
            <a:extLst>
              <a:ext uri="{FF2B5EF4-FFF2-40B4-BE49-F238E27FC236}">
                <a16:creationId xmlns:a16="http://schemas.microsoft.com/office/drawing/2014/main" id="{84A9D1A8-68F8-411D-B618-36CF3ABC7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24D48-27A1-47F9-8CC7-C92A27ED6E19}"/>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521030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4B17-D81F-40A4-82E0-FF2F144B02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0CDC23-A241-4C7B-8D92-BF81BCFCAE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CFA121-D041-46E3-B62D-DE4296ED146D}"/>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5" name="Footer Placeholder 4">
            <a:extLst>
              <a:ext uri="{FF2B5EF4-FFF2-40B4-BE49-F238E27FC236}">
                <a16:creationId xmlns:a16="http://schemas.microsoft.com/office/drawing/2014/main" id="{453D7DA3-A579-4728-91C7-C08CDE0B2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947D6-6E31-473B-ADE6-7574EED5D312}"/>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1876209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388C-08CE-47DF-9E98-13474C294D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82773F-1D65-415B-992A-FA7CDF8233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55BC2D-683D-4AEA-AE4C-A31F1CB8DA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0B1A3F-5DE0-4123-BA3A-EF7A56EE788B}"/>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6" name="Footer Placeholder 5">
            <a:extLst>
              <a:ext uri="{FF2B5EF4-FFF2-40B4-BE49-F238E27FC236}">
                <a16:creationId xmlns:a16="http://schemas.microsoft.com/office/drawing/2014/main" id="{7A69B538-6ABA-4522-8100-3B0B0DB796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9A1BA4-38A3-4CE0-AF69-FEDAA5E60D3F}"/>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132045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C348-2D47-487C-AF4D-539DB6F484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66CA68-75E6-49A3-B382-8A473C889F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A2BDA2-6262-4E0C-9210-DC349E440E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F84225-E6E7-4A01-8B3E-DFB9E6923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1200E-BE61-4069-BC18-9C9958A6C1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8F4943-D7B5-4103-A25E-3B1975D4F68D}"/>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8" name="Footer Placeholder 7">
            <a:extLst>
              <a:ext uri="{FF2B5EF4-FFF2-40B4-BE49-F238E27FC236}">
                <a16:creationId xmlns:a16="http://schemas.microsoft.com/office/drawing/2014/main" id="{56D317A8-9B13-4721-9A4A-F4E3BB0355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09767A-42E9-44A8-A586-B274C22F6CC0}"/>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1090552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B5DDE-46DF-4E67-8DB2-DAA6C817F2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68159E-F3BE-499D-8394-6EA6C00C9A51}"/>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4" name="Footer Placeholder 3">
            <a:extLst>
              <a:ext uri="{FF2B5EF4-FFF2-40B4-BE49-F238E27FC236}">
                <a16:creationId xmlns:a16="http://schemas.microsoft.com/office/drawing/2014/main" id="{9C874C10-17F9-40A4-B373-C0D9AC9396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476885-FAD7-4035-A6D7-1BCCCAAAB654}"/>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256002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339C53-5E8F-4C3D-9AD8-326C2ECD2FD8}"/>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3" name="Footer Placeholder 2">
            <a:extLst>
              <a:ext uri="{FF2B5EF4-FFF2-40B4-BE49-F238E27FC236}">
                <a16:creationId xmlns:a16="http://schemas.microsoft.com/office/drawing/2014/main" id="{A60B1004-2016-492B-92F2-08F69E24E2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C6AFC0-E66E-4376-ADA9-EAF6B467304F}"/>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2058008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450CE-A06B-4D8E-B7FD-8739BB52B5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9DBC9C-46AE-4EE8-A034-23A3D907C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CAF9B-66AD-4BE9-A4F6-54F4CE8C50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7B39B3-D581-4DA9-B4A1-B133E506B886}"/>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6" name="Footer Placeholder 5">
            <a:extLst>
              <a:ext uri="{FF2B5EF4-FFF2-40B4-BE49-F238E27FC236}">
                <a16:creationId xmlns:a16="http://schemas.microsoft.com/office/drawing/2014/main" id="{D489119E-10D6-4EC2-87A7-B6FB230819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ACE21-4435-43EC-BC91-9BE2F8AD9ECD}"/>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2483408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270D-A509-4644-A92B-281942345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19EDCD-2465-49A3-B871-0522B86D0B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CB3024-BB62-4C75-8B5A-C988D3A60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9BACB7-8DAC-48B9-B25F-B4594C01E7A3}"/>
              </a:ext>
            </a:extLst>
          </p:cNvPr>
          <p:cNvSpPr>
            <a:spLocks noGrp="1"/>
          </p:cNvSpPr>
          <p:nvPr>
            <p:ph type="dt" sz="half" idx="10"/>
          </p:nvPr>
        </p:nvSpPr>
        <p:spPr/>
        <p:txBody>
          <a:bodyPr/>
          <a:lstStyle/>
          <a:p>
            <a:fld id="{464D469A-84BB-4332-A1AE-7F10D236FD56}" type="datetimeFigureOut">
              <a:rPr lang="en-US" smtClean="0"/>
              <a:t>2/26/2021</a:t>
            </a:fld>
            <a:endParaRPr lang="en-US"/>
          </a:p>
        </p:txBody>
      </p:sp>
      <p:sp>
        <p:nvSpPr>
          <p:cNvPr id="6" name="Footer Placeholder 5">
            <a:extLst>
              <a:ext uri="{FF2B5EF4-FFF2-40B4-BE49-F238E27FC236}">
                <a16:creationId xmlns:a16="http://schemas.microsoft.com/office/drawing/2014/main" id="{8748F294-0499-4D4D-A726-314E4D73E1E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BE6518A-88CA-4CBD-8632-86F36A888004}"/>
              </a:ext>
            </a:extLst>
          </p:cNvPr>
          <p:cNvSpPr>
            <a:spLocks noGrp="1"/>
          </p:cNvSpPr>
          <p:nvPr>
            <p:ph type="sldNum" sz="quarter" idx="12"/>
          </p:nvPr>
        </p:nvSpPr>
        <p:spPr/>
        <p:txBody>
          <a:bodyPr/>
          <a:lstStyle/>
          <a:p>
            <a:fld id="{C99363EE-FEE3-4FDF-9820-7CCB356D9702}" type="slidenum">
              <a:rPr lang="en-US" smtClean="0"/>
              <a:t>‹#›</a:t>
            </a:fld>
            <a:endParaRPr lang="en-US"/>
          </a:p>
        </p:txBody>
      </p:sp>
    </p:spTree>
    <p:extLst>
      <p:ext uri="{BB962C8B-B14F-4D97-AF65-F5344CB8AC3E}">
        <p14:creationId xmlns:p14="http://schemas.microsoft.com/office/powerpoint/2010/main" val="3819150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A499D-9558-4B26-B80E-58F123CEB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777D8C-E3A9-45E8-8033-549C9DBBBA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D0458-D487-4FB8-A2E9-9C36C84E5D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D469A-84BB-4332-A1AE-7F10D236FD56}" type="datetimeFigureOut">
              <a:rPr lang="en-US" smtClean="0"/>
              <a:t>2/26/2021</a:t>
            </a:fld>
            <a:endParaRPr lang="en-US"/>
          </a:p>
        </p:txBody>
      </p:sp>
      <p:sp>
        <p:nvSpPr>
          <p:cNvPr id="5" name="Footer Placeholder 4">
            <a:extLst>
              <a:ext uri="{FF2B5EF4-FFF2-40B4-BE49-F238E27FC236}">
                <a16:creationId xmlns:a16="http://schemas.microsoft.com/office/drawing/2014/main" id="{DE5295FE-9402-4015-A39F-830684BC78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0B22FF-A0A2-4834-9958-E90C85D7AD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363EE-FEE3-4FDF-9820-7CCB356D9702}" type="slidenum">
              <a:rPr lang="en-US" smtClean="0"/>
              <a:t>‹#›</a:t>
            </a:fld>
            <a:endParaRPr lang="en-US"/>
          </a:p>
        </p:txBody>
      </p:sp>
    </p:spTree>
    <p:extLst>
      <p:ext uri="{BB962C8B-B14F-4D97-AF65-F5344CB8AC3E}">
        <p14:creationId xmlns:p14="http://schemas.microsoft.com/office/powerpoint/2010/main" val="1859911020"/>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975A3-0ACD-4789-BAED-B3B0B34FA136}"/>
              </a:ext>
            </a:extLst>
          </p:cNvPr>
          <p:cNvSpPr>
            <a:spLocks noGrp="1"/>
          </p:cNvSpPr>
          <p:nvPr>
            <p:ph type="ctrTitle"/>
          </p:nvPr>
        </p:nvSpPr>
        <p:spPr>
          <a:xfrm>
            <a:off x="2246275" y="2064501"/>
            <a:ext cx="7699450" cy="1191461"/>
          </a:xfrm>
        </p:spPr>
        <p:style>
          <a:lnRef idx="2">
            <a:schemeClr val="accent2"/>
          </a:lnRef>
          <a:fillRef idx="1">
            <a:schemeClr val="lt1"/>
          </a:fillRef>
          <a:effectRef idx="0">
            <a:schemeClr val="accent2"/>
          </a:effectRef>
          <a:fontRef idx="minor">
            <a:schemeClr val="dk1"/>
          </a:fontRef>
        </p:style>
        <p:txBody>
          <a:bodyPr>
            <a:normAutofit/>
          </a:bodyPr>
          <a:lstStyle/>
          <a:p>
            <a:r>
              <a:rPr lang="en-US" dirty="0">
                <a:solidFill>
                  <a:srgbClr val="C00000"/>
                </a:solidFill>
                <a:latin typeface="Book Antiqua" panose="02040602050305030304" pitchFamily="18" charset="0"/>
              </a:rPr>
              <a:t>Video Game Sales</a:t>
            </a:r>
          </a:p>
        </p:txBody>
      </p:sp>
      <p:sp>
        <p:nvSpPr>
          <p:cNvPr id="3" name="Subtitle 2">
            <a:extLst>
              <a:ext uri="{FF2B5EF4-FFF2-40B4-BE49-F238E27FC236}">
                <a16:creationId xmlns:a16="http://schemas.microsoft.com/office/drawing/2014/main" id="{2C3F61E7-A6AD-4391-A138-5F604115F28A}"/>
              </a:ext>
            </a:extLst>
          </p:cNvPr>
          <p:cNvSpPr>
            <a:spLocks noGrp="1"/>
          </p:cNvSpPr>
          <p:nvPr>
            <p:ph type="subTitle" idx="1"/>
          </p:nvPr>
        </p:nvSpPr>
        <p:spPr/>
        <p:txBody>
          <a:bodyPr/>
          <a:lstStyle/>
          <a:p>
            <a:r>
              <a:rPr lang="en-US" dirty="0"/>
              <a:t>Final Project for ALY6000 2/26/21</a:t>
            </a:r>
          </a:p>
          <a:p>
            <a:r>
              <a:rPr lang="en-US" dirty="0"/>
              <a:t>John DiSessa</a:t>
            </a:r>
          </a:p>
        </p:txBody>
      </p:sp>
      <p:pic>
        <p:nvPicPr>
          <p:cNvPr id="1030" name="Picture 6" descr="Board Secretary (Full-Time Opportunity) - Massachusetts Black Lawyers  Association">
            <a:extLst>
              <a:ext uri="{FF2B5EF4-FFF2-40B4-BE49-F238E27FC236}">
                <a16:creationId xmlns:a16="http://schemas.microsoft.com/office/drawing/2014/main" id="{C8E78EA0-2D07-4CCC-AF4D-A45DEF145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5634" y="60129"/>
            <a:ext cx="2118284" cy="7562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dam I saidADAM MARIOFANadam203204 on Twitter: &quot;Super mario is he jump in  pipe or jump in out of th pipe… &quot;">
            <a:extLst>
              <a:ext uri="{FF2B5EF4-FFF2-40B4-BE49-F238E27FC236}">
                <a16:creationId xmlns:a16="http://schemas.microsoft.com/office/drawing/2014/main" id="{975110EE-3626-43D0-865A-A14AFA981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328" y="322599"/>
            <a:ext cx="2317959" cy="17375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c Man transparent PNG - StickPNG">
            <a:extLst>
              <a:ext uri="{FF2B5EF4-FFF2-40B4-BE49-F238E27FC236}">
                <a16:creationId xmlns:a16="http://schemas.microsoft.com/office/drawing/2014/main" id="{CA717A1B-B993-4FAA-A731-E5507A1B2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991" y="3336909"/>
            <a:ext cx="858095" cy="100324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Amazon.com: Nintendo Entertainment System: NES Classic Edition: Video Games">
            <a:extLst>
              <a:ext uri="{FF2B5EF4-FFF2-40B4-BE49-F238E27FC236}">
                <a16:creationId xmlns:a16="http://schemas.microsoft.com/office/drawing/2014/main" id="{B686883F-9B57-438B-B981-D6CD238A4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413" y="5052927"/>
            <a:ext cx="1192081" cy="72164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GameCube - Wikipedia">
            <a:extLst>
              <a:ext uri="{FF2B5EF4-FFF2-40B4-BE49-F238E27FC236}">
                <a16:creationId xmlns:a16="http://schemas.microsoft.com/office/drawing/2014/main" id="{FA6C7EE5-27A6-46D2-B98A-B94D5CEB8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6850" y="5026624"/>
            <a:ext cx="1314630" cy="73851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Amazon.com: Nintendo Game Boy Advance - Indigo: Video Games">
            <a:extLst>
              <a:ext uri="{FF2B5EF4-FFF2-40B4-BE49-F238E27FC236}">
                <a16:creationId xmlns:a16="http://schemas.microsoft.com/office/drawing/2014/main" id="{601DA4F7-2F80-45BF-AA92-84628A5617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0844" y="4971315"/>
            <a:ext cx="1281211" cy="88486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layStation (console) - Wikipedia">
            <a:extLst>
              <a:ext uri="{FF2B5EF4-FFF2-40B4-BE49-F238E27FC236}">
                <a16:creationId xmlns:a16="http://schemas.microsoft.com/office/drawing/2014/main" id="{2742E434-F8AF-47C9-A91E-AF5DEBF548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5055" y="5095402"/>
            <a:ext cx="1558609" cy="715377"/>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furbished Sony PlayStation 2 PS2 Slim Game Console - Walmart.com -  Walmart.com">
            <a:extLst>
              <a:ext uri="{FF2B5EF4-FFF2-40B4-BE49-F238E27FC236}">
                <a16:creationId xmlns:a16="http://schemas.microsoft.com/office/drawing/2014/main" id="{08D0FC30-FD20-4536-A36A-DAD0A170AB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3664" y="4633826"/>
            <a:ext cx="1634277" cy="1634277"/>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Nintendo-Wii-White-Background - GotGame">
            <a:extLst>
              <a:ext uri="{FF2B5EF4-FFF2-40B4-BE49-F238E27FC236}">
                <a16:creationId xmlns:a16="http://schemas.microsoft.com/office/drawing/2014/main" id="{CDB55107-7C61-4CFA-848E-4FA53878EF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6040" y="5052927"/>
            <a:ext cx="1432993" cy="806059"/>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Amazon.com: Microsoft Xbox One 1TB Console: Video Games">
            <a:extLst>
              <a:ext uri="{FF2B5EF4-FFF2-40B4-BE49-F238E27FC236}">
                <a16:creationId xmlns:a16="http://schemas.microsoft.com/office/drawing/2014/main" id="{1E75C24A-C6C3-43C1-8EBA-97E591A2EF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99033" y="4775995"/>
            <a:ext cx="1655762"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24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B8DA-2928-4F0C-BA48-093D57972404}"/>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67635FE3-F322-4237-B7C4-45CA168344EA}"/>
              </a:ext>
            </a:extLst>
          </p:cNvPr>
          <p:cNvSpPr>
            <a:spLocks noGrp="1"/>
          </p:cNvSpPr>
          <p:nvPr>
            <p:ph idx="1"/>
          </p:nvPr>
        </p:nvSpPr>
        <p:spPr/>
        <p:txBody>
          <a:bodyPr>
            <a:normAutofit fontScale="55000" lnSpcReduction="20000"/>
          </a:bodyPr>
          <a:lstStyle/>
          <a:p>
            <a:r>
              <a:rPr lang="en-US" dirty="0" err="1"/>
              <a:t>Kabacoff</a:t>
            </a:r>
            <a:r>
              <a:rPr lang="en-US" dirty="0"/>
              <a:t>, Robert. R In Action: Data Analysis and Graphics with R. Manning, 2015.  </a:t>
            </a:r>
          </a:p>
          <a:p>
            <a:r>
              <a:rPr lang="en-US" dirty="0" err="1"/>
              <a:t>Bluman</a:t>
            </a:r>
            <a:r>
              <a:rPr lang="en-US" dirty="0"/>
              <a:t>, Allan G. Elementary Statistics: a Step by Step Approach. McGraw-Hill Education, 2018. </a:t>
            </a:r>
          </a:p>
          <a:p>
            <a:r>
              <a:rPr lang="en-US" dirty="0">
                <a:effectLst/>
              </a:rPr>
              <a:t>Guest, et al. “R Is Not So Hard! A Tutorial, Part 14: Pie Charts.” </a:t>
            </a:r>
            <a:r>
              <a:rPr lang="en-US" i="1" dirty="0">
                <a:effectLst/>
              </a:rPr>
              <a:t>The Analysis Factor</a:t>
            </a:r>
            <a:r>
              <a:rPr lang="en-US" dirty="0">
                <a:effectLst/>
              </a:rPr>
              <a:t>, 3 Nov. 2020, www.theanalysisfactor.com/r-tutorial-part-14/. </a:t>
            </a:r>
          </a:p>
          <a:p>
            <a:r>
              <a:rPr lang="en-US" i="1" dirty="0">
                <a:effectLst/>
              </a:rPr>
              <a:t>Making Pie Charts in R</a:t>
            </a:r>
            <a:r>
              <a:rPr lang="en-US" dirty="0">
                <a:effectLst/>
              </a:rPr>
              <a:t>, courses.wccnet.edu/~</a:t>
            </a:r>
            <a:r>
              <a:rPr lang="en-US" dirty="0" err="1">
                <a:effectLst/>
              </a:rPr>
              <a:t>palay</a:t>
            </a:r>
            <a:r>
              <a:rPr lang="en-US" dirty="0">
                <a:effectLst/>
              </a:rPr>
              <a:t>/math160r/makepie.htm.</a:t>
            </a:r>
          </a:p>
          <a:p>
            <a:r>
              <a:rPr lang="en-US" dirty="0">
                <a:effectLst/>
              </a:rPr>
              <a:t>Ralph. “</a:t>
            </a:r>
            <a:r>
              <a:rPr lang="en-US" dirty="0" err="1">
                <a:effectLst/>
              </a:rPr>
              <a:t>Summarising</a:t>
            </a:r>
            <a:r>
              <a:rPr lang="en-US" dirty="0">
                <a:effectLst/>
              </a:rPr>
              <a:t> Data Using Bar Charts: R-Bloggers.” </a:t>
            </a:r>
            <a:r>
              <a:rPr lang="en-US" i="1" dirty="0">
                <a:effectLst/>
              </a:rPr>
              <a:t>R</a:t>
            </a:r>
            <a:r>
              <a:rPr lang="en-US" dirty="0">
                <a:effectLst/>
              </a:rPr>
              <a:t>, 11 May 2011, www.r-bloggers.com/2009/12/summarising-data-using-bar-charts/. </a:t>
            </a:r>
          </a:p>
          <a:p>
            <a:r>
              <a:rPr lang="en-US" dirty="0">
                <a:effectLst/>
              </a:rPr>
              <a:t>“Colors in R.” </a:t>
            </a:r>
            <a:r>
              <a:rPr lang="en-US" i="1" dirty="0">
                <a:effectLst/>
              </a:rPr>
              <a:t>STHDA</a:t>
            </a:r>
            <a:r>
              <a:rPr lang="en-US" dirty="0">
                <a:effectLst/>
              </a:rPr>
              <a:t>, www.sthda.com/english/wiki/colors-in-r. </a:t>
            </a:r>
          </a:p>
          <a:p>
            <a:r>
              <a:rPr lang="en-US" dirty="0" err="1">
                <a:effectLst/>
              </a:rPr>
              <a:t>Mangogul</a:t>
            </a:r>
            <a:r>
              <a:rPr lang="en-US" dirty="0">
                <a:effectLst/>
              </a:rPr>
              <a:t> 03 Nov 2018 The new columns seem to be only virtual. For example, et al. “Compute and Add New Variables to a Data Frame in R.” </a:t>
            </a:r>
            <a:r>
              <a:rPr lang="en-US" i="1" dirty="0" err="1">
                <a:effectLst/>
              </a:rPr>
              <a:t>Datanovia</a:t>
            </a:r>
            <a:r>
              <a:rPr lang="en-US" dirty="0">
                <a:effectLst/>
              </a:rPr>
              <a:t>, 18 July 2019, www.datanovia.com/en/lessons/compute-and-add-new-variables-to-a-data-frame-in-r/. </a:t>
            </a:r>
          </a:p>
          <a:p>
            <a:r>
              <a:rPr lang="en-US" dirty="0" err="1">
                <a:effectLst/>
              </a:rPr>
              <a:t>JuddyJuddy</a:t>
            </a:r>
            <a:r>
              <a:rPr lang="en-US" dirty="0">
                <a:effectLst/>
              </a:rPr>
              <a:t> 26911 gold badge22 silver badges77 bronze badges, et al. “Re-Ordering Bars in R's </a:t>
            </a:r>
            <a:r>
              <a:rPr lang="en-US" dirty="0" err="1">
                <a:effectLst/>
              </a:rPr>
              <a:t>Barplot</a:t>
            </a:r>
            <a:r>
              <a:rPr lang="en-US" dirty="0">
                <a:effectLst/>
              </a:rPr>
              <a:t>().” </a:t>
            </a:r>
            <a:r>
              <a:rPr lang="en-US" i="1" dirty="0">
                <a:effectLst/>
              </a:rPr>
              <a:t>Stack Overflow</a:t>
            </a:r>
            <a:r>
              <a:rPr lang="en-US" dirty="0">
                <a:effectLst/>
              </a:rPr>
              <a:t>, 1 Apr. 1965, stackoverflow.com/questions/37480949/re-ordering-bars-in-</a:t>
            </a:r>
            <a:r>
              <a:rPr lang="en-US" dirty="0" err="1">
                <a:effectLst/>
              </a:rPr>
              <a:t>rs</a:t>
            </a:r>
            <a:r>
              <a:rPr lang="en-US" dirty="0">
                <a:effectLst/>
              </a:rPr>
              <a:t>-</a:t>
            </a:r>
            <a:r>
              <a:rPr lang="en-US" dirty="0" err="1">
                <a:effectLst/>
              </a:rPr>
              <a:t>barplot</a:t>
            </a:r>
            <a:r>
              <a:rPr lang="en-US" dirty="0">
                <a:effectLst/>
              </a:rPr>
              <a:t>. </a:t>
            </a:r>
          </a:p>
          <a:p>
            <a:r>
              <a:rPr lang="en-US" dirty="0">
                <a:effectLst/>
              </a:rPr>
              <a:t>Mark </a:t>
            </a:r>
            <a:r>
              <a:rPr lang="en-US" dirty="0" err="1">
                <a:effectLst/>
              </a:rPr>
              <a:t>MillerMark</a:t>
            </a:r>
            <a:r>
              <a:rPr lang="en-US" dirty="0">
                <a:effectLst/>
              </a:rPr>
              <a:t> Miller 11.1k2121 gold badges6969 silver badges115115 bronze badges, et al. “Remove Grid, Background Color, and Top and Right Borders from ggplot2.” </a:t>
            </a:r>
            <a:r>
              <a:rPr lang="en-US" i="1" dirty="0">
                <a:effectLst/>
              </a:rPr>
              <a:t>Stack Overflow</a:t>
            </a:r>
            <a:r>
              <a:rPr lang="en-US" dirty="0">
                <a:effectLst/>
              </a:rPr>
              <a:t>, 1 Apr. 1961, stackoverflow.com/questions/10861773/remove-grid-background-color-and-top-and-right-borders-from-ggplot2.  </a:t>
            </a:r>
          </a:p>
          <a:p>
            <a:endParaRPr lang="en-US" dirty="0"/>
          </a:p>
        </p:txBody>
      </p:sp>
      <p:pic>
        <p:nvPicPr>
          <p:cNvPr id="4" name="Picture 4" descr="Northeastern University - Wikipedia">
            <a:extLst>
              <a:ext uri="{FF2B5EF4-FFF2-40B4-BE49-F238E27FC236}">
                <a16:creationId xmlns:a16="http://schemas.microsoft.com/office/drawing/2014/main" id="{D53CDBFC-A303-49A5-AFD8-6E24F8D23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1515" y="34668"/>
            <a:ext cx="925234" cy="92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195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FDDF-5EFB-4ABD-AA7E-26478DBBFAE5}"/>
              </a:ext>
            </a:extLst>
          </p:cNvPr>
          <p:cNvSpPr>
            <a:spLocks noGrp="1"/>
          </p:cNvSpPr>
          <p:nvPr>
            <p:ph type="title"/>
          </p:nvPr>
        </p:nvSpPr>
        <p:spPr/>
        <p:txBody>
          <a:bodyPr/>
          <a:lstStyle/>
          <a:p>
            <a:r>
              <a:rPr lang="en-US" dirty="0"/>
              <a:t>Data Summary</a:t>
            </a:r>
          </a:p>
        </p:txBody>
      </p:sp>
      <p:sp>
        <p:nvSpPr>
          <p:cNvPr id="3" name="Content Placeholder 2">
            <a:extLst>
              <a:ext uri="{FF2B5EF4-FFF2-40B4-BE49-F238E27FC236}">
                <a16:creationId xmlns:a16="http://schemas.microsoft.com/office/drawing/2014/main" id="{2F089088-F0E0-45D0-9FFD-CD8ADB1E75EE}"/>
              </a:ext>
            </a:extLst>
          </p:cNvPr>
          <p:cNvSpPr>
            <a:spLocks noGrp="1"/>
          </p:cNvSpPr>
          <p:nvPr>
            <p:ph idx="1"/>
          </p:nvPr>
        </p:nvSpPr>
        <p:spPr/>
        <p:txBody>
          <a:bodyPr>
            <a:normAutofit/>
          </a:bodyPr>
          <a:lstStyle/>
          <a:p>
            <a:r>
              <a:rPr lang="en-US" sz="2400" dirty="0"/>
              <a:t>Video Game sales data 1980 – 2016</a:t>
            </a:r>
          </a:p>
          <a:p>
            <a:r>
              <a:rPr lang="en-US" sz="2400" dirty="0"/>
              <a:t>579 publishers, 12 genres, 16,681 releases</a:t>
            </a:r>
          </a:p>
          <a:p>
            <a:r>
              <a:rPr lang="en-US" sz="2400" dirty="0"/>
              <a:t>Sales skewed by few big hits</a:t>
            </a:r>
          </a:p>
        </p:txBody>
      </p:sp>
      <p:pic>
        <p:nvPicPr>
          <p:cNvPr id="4" name="Picture 3">
            <a:extLst>
              <a:ext uri="{FF2B5EF4-FFF2-40B4-BE49-F238E27FC236}">
                <a16:creationId xmlns:a16="http://schemas.microsoft.com/office/drawing/2014/main" id="{7905D46F-38D2-4AED-B8F1-33ECD2E61549}"/>
              </a:ext>
            </a:extLst>
          </p:cNvPr>
          <p:cNvPicPr>
            <a:picLocks noChangeAspect="1"/>
          </p:cNvPicPr>
          <p:nvPr/>
        </p:nvPicPr>
        <p:blipFill>
          <a:blip r:embed="rId3"/>
          <a:stretch>
            <a:fillRect/>
          </a:stretch>
        </p:blipFill>
        <p:spPr>
          <a:xfrm>
            <a:off x="6301127" y="3354116"/>
            <a:ext cx="5534070" cy="3196081"/>
          </a:xfrm>
          <a:prstGeom prst="rect">
            <a:avLst/>
          </a:prstGeom>
        </p:spPr>
      </p:pic>
      <p:pic>
        <p:nvPicPr>
          <p:cNvPr id="5" name="Picture 4">
            <a:extLst>
              <a:ext uri="{FF2B5EF4-FFF2-40B4-BE49-F238E27FC236}">
                <a16:creationId xmlns:a16="http://schemas.microsoft.com/office/drawing/2014/main" id="{CBCBEA14-C0D4-4B6D-A227-E5F25DB38EA2}"/>
              </a:ext>
            </a:extLst>
          </p:cNvPr>
          <p:cNvPicPr>
            <a:picLocks noChangeAspect="1"/>
          </p:cNvPicPr>
          <p:nvPr/>
        </p:nvPicPr>
        <p:blipFill>
          <a:blip r:embed="rId4"/>
          <a:stretch>
            <a:fillRect/>
          </a:stretch>
        </p:blipFill>
        <p:spPr>
          <a:xfrm>
            <a:off x="670068" y="3354116"/>
            <a:ext cx="5311617" cy="3102547"/>
          </a:xfrm>
          <a:prstGeom prst="rect">
            <a:avLst/>
          </a:prstGeom>
        </p:spPr>
      </p:pic>
      <p:graphicFrame>
        <p:nvGraphicFramePr>
          <p:cNvPr id="6" name="Table 6">
            <a:extLst>
              <a:ext uri="{FF2B5EF4-FFF2-40B4-BE49-F238E27FC236}">
                <a16:creationId xmlns:a16="http://schemas.microsoft.com/office/drawing/2014/main" id="{4ECA2DB7-0399-4D4E-933A-4175DC2B9BC4}"/>
              </a:ext>
            </a:extLst>
          </p:cNvPr>
          <p:cNvGraphicFramePr>
            <a:graphicFrameLocks noGrp="1"/>
          </p:cNvGraphicFramePr>
          <p:nvPr>
            <p:extLst>
              <p:ext uri="{D42A27DB-BD31-4B8C-83A1-F6EECF244321}">
                <p14:modId xmlns:p14="http://schemas.microsoft.com/office/powerpoint/2010/main" val="1904907813"/>
              </p:ext>
            </p:extLst>
          </p:nvPr>
        </p:nvGraphicFramePr>
        <p:xfrm>
          <a:off x="6879970" y="1290359"/>
          <a:ext cx="4187000" cy="1463040"/>
        </p:xfrm>
        <a:graphic>
          <a:graphicData uri="http://schemas.openxmlformats.org/drawingml/2006/table">
            <a:tbl>
              <a:tblPr firstRow="1" bandRow="1">
                <a:tableStyleId>{21E4AEA4-8DFA-4A89-87EB-49C32662AFE0}</a:tableStyleId>
              </a:tblPr>
              <a:tblGrid>
                <a:gridCol w="2095627">
                  <a:extLst>
                    <a:ext uri="{9D8B030D-6E8A-4147-A177-3AD203B41FA5}">
                      <a16:colId xmlns:a16="http://schemas.microsoft.com/office/drawing/2014/main" val="1416314838"/>
                    </a:ext>
                  </a:extLst>
                </a:gridCol>
                <a:gridCol w="1103630">
                  <a:extLst>
                    <a:ext uri="{9D8B030D-6E8A-4147-A177-3AD203B41FA5}">
                      <a16:colId xmlns:a16="http://schemas.microsoft.com/office/drawing/2014/main" val="2467131270"/>
                    </a:ext>
                  </a:extLst>
                </a:gridCol>
                <a:gridCol w="987743">
                  <a:extLst>
                    <a:ext uri="{9D8B030D-6E8A-4147-A177-3AD203B41FA5}">
                      <a16:colId xmlns:a16="http://schemas.microsoft.com/office/drawing/2014/main" val="271661915"/>
                    </a:ext>
                  </a:extLst>
                </a:gridCol>
              </a:tblGrid>
              <a:tr h="345992">
                <a:tc>
                  <a:txBody>
                    <a:bodyPr/>
                    <a:lstStyle/>
                    <a:p>
                      <a:r>
                        <a:rPr lang="en-US" dirty="0"/>
                        <a:t>Avg Sales per Game</a:t>
                      </a:r>
                    </a:p>
                  </a:txBody>
                  <a:tcPr/>
                </a:tc>
                <a:tc>
                  <a:txBody>
                    <a:bodyPr/>
                    <a:lstStyle/>
                    <a:p>
                      <a:r>
                        <a:rPr lang="en-US" dirty="0"/>
                        <a:t>Mean</a:t>
                      </a:r>
                    </a:p>
                  </a:txBody>
                  <a:tcPr/>
                </a:tc>
                <a:tc>
                  <a:txBody>
                    <a:bodyPr/>
                    <a:lstStyle/>
                    <a:p>
                      <a:r>
                        <a:rPr lang="en-US" dirty="0"/>
                        <a:t>Median</a:t>
                      </a:r>
                    </a:p>
                  </a:txBody>
                  <a:tcPr/>
                </a:tc>
                <a:extLst>
                  <a:ext uri="{0D108BD9-81ED-4DB2-BD59-A6C34878D82A}">
                    <a16:rowId xmlns:a16="http://schemas.microsoft.com/office/drawing/2014/main" val="1535695347"/>
                  </a:ext>
                </a:extLst>
              </a:tr>
              <a:tr h="126911">
                <a:tc>
                  <a:txBody>
                    <a:bodyPr/>
                    <a:lstStyle/>
                    <a:p>
                      <a:r>
                        <a:rPr lang="en-US" dirty="0"/>
                        <a:t>North America</a:t>
                      </a:r>
                    </a:p>
                  </a:txBody>
                  <a:tcPr/>
                </a:tc>
                <a:tc>
                  <a:txBody>
                    <a:bodyPr/>
                    <a:lstStyle/>
                    <a:p>
                      <a:r>
                        <a:rPr lang="en-US" dirty="0"/>
                        <a:t>$263,700</a:t>
                      </a:r>
                    </a:p>
                  </a:txBody>
                  <a:tcPr/>
                </a:tc>
                <a:tc>
                  <a:txBody>
                    <a:bodyPr/>
                    <a:lstStyle/>
                    <a:p>
                      <a:r>
                        <a:rPr lang="en-US" dirty="0"/>
                        <a:t>$80,000</a:t>
                      </a:r>
                    </a:p>
                  </a:txBody>
                  <a:tcPr/>
                </a:tc>
                <a:extLst>
                  <a:ext uri="{0D108BD9-81ED-4DB2-BD59-A6C34878D82A}">
                    <a16:rowId xmlns:a16="http://schemas.microsoft.com/office/drawing/2014/main" val="283453031"/>
                  </a:ext>
                </a:extLst>
              </a:tr>
              <a:tr h="345992">
                <a:tc>
                  <a:txBody>
                    <a:bodyPr/>
                    <a:lstStyle/>
                    <a:p>
                      <a:r>
                        <a:rPr lang="en-US" dirty="0"/>
                        <a:t>Europe</a:t>
                      </a:r>
                    </a:p>
                  </a:txBody>
                  <a:tcPr/>
                </a:tc>
                <a:tc>
                  <a:txBody>
                    <a:bodyPr/>
                    <a:lstStyle/>
                    <a:p>
                      <a:r>
                        <a:rPr lang="en-US" dirty="0"/>
                        <a:t>$145,300</a:t>
                      </a:r>
                    </a:p>
                  </a:txBody>
                  <a:tcPr/>
                </a:tc>
                <a:tc>
                  <a:txBody>
                    <a:bodyPr/>
                    <a:lstStyle/>
                    <a:p>
                      <a:r>
                        <a:rPr lang="en-US" dirty="0"/>
                        <a:t>$20,000</a:t>
                      </a:r>
                    </a:p>
                  </a:txBody>
                  <a:tcPr/>
                </a:tc>
                <a:extLst>
                  <a:ext uri="{0D108BD9-81ED-4DB2-BD59-A6C34878D82A}">
                    <a16:rowId xmlns:a16="http://schemas.microsoft.com/office/drawing/2014/main" val="2271723231"/>
                  </a:ext>
                </a:extLst>
              </a:tr>
              <a:tr h="345992">
                <a:tc>
                  <a:txBody>
                    <a:bodyPr/>
                    <a:lstStyle/>
                    <a:p>
                      <a:r>
                        <a:rPr lang="en-US" dirty="0"/>
                        <a:t>Japan</a:t>
                      </a:r>
                    </a:p>
                  </a:txBody>
                  <a:tcPr/>
                </a:tc>
                <a:tc>
                  <a:txBody>
                    <a:bodyPr/>
                    <a:lstStyle/>
                    <a:p>
                      <a:r>
                        <a:rPr lang="en-US" dirty="0"/>
                        <a:t>$77,500</a:t>
                      </a:r>
                    </a:p>
                  </a:txBody>
                  <a:tcPr/>
                </a:tc>
                <a:tc>
                  <a:txBody>
                    <a:bodyPr/>
                    <a:lstStyle/>
                    <a:p>
                      <a:r>
                        <a:rPr lang="en-US" dirty="0"/>
                        <a:t>$1,000</a:t>
                      </a:r>
                    </a:p>
                  </a:txBody>
                  <a:tcPr/>
                </a:tc>
                <a:extLst>
                  <a:ext uri="{0D108BD9-81ED-4DB2-BD59-A6C34878D82A}">
                    <a16:rowId xmlns:a16="http://schemas.microsoft.com/office/drawing/2014/main" val="106812881"/>
                  </a:ext>
                </a:extLst>
              </a:tr>
            </a:tbl>
          </a:graphicData>
        </a:graphic>
      </p:graphicFrame>
      <p:pic>
        <p:nvPicPr>
          <p:cNvPr id="7" name="Picture 4" descr="Northeastern University - Wikipedia">
            <a:extLst>
              <a:ext uri="{FF2B5EF4-FFF2-40B4-BE49-F238E27FC236}">
                <a16:creationId xmlns:a16="http://schemas.microsoft.com/office/drawing/2014/main" id="{3AE5550F-D3B9-48BB-8CA4-757CAEE03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6224" y="102672"/>
            <a:ext cx="925234" cy="92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29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4232-C67F-4CCE-9907-71F779A7FDFF}"/>
              </a:ext>
            </a:extLst>
          </p:cNvPr>
          <p:cNvSpPr>
            <a:spLocks noGrp="1"/>
          </p:cNvSpPr>
          <p:nvPr>
            <p:ph type="title"/>
          </p:nvPr>
        </p:nvSpPr>
        <p:spPr/>
        <p:txBody>
          <a:bodyPr/>
          <a:lstStyle/>
          <a:p>
            <a:r>
              <a:rPr lang="en-US" dirty="0"/>
              <a:t>Competition</a:t>
            </a:r>
          </a:p>
        </p:txBody>
      </p:sp>
      <p:sp>
        <p:nvSpPr>
          <p:cNvPr id="3" name="Content Placeholder 2">
            <a:extLst>
              <a:ext uri="{FF2B5EF4-FFF2-40B4-BE49-F238E27FC236}">
                <a16:creationId xmlns:a16="http://schemas.microsoft.com/office/drawing/2014/main" id="{31E53C6A-3697-4524-A726-2F6CDEA98EB8}"/>
              </a:ext>
            </a:extLst>
          </p:cNvPr>
          <p:cNvSpPr>
            <a:spLocks noGrp="1"/>
          </p:cNvSpPr>
          <p:nvPr>
            <p:ph idx="1"/>
          </p:nvPr>
        </p:nvSpPr>
        <p:spPr/>
        <p:txBody>
          <a:bodyPr>
            <a:normAutofit/>
          </a:bodyPr>
          <a:lstStyle/>
          <a:p>
            <a:r>
              <a:rPr lang="en-US" sz="2000" dirty="0"/>
              <a:t>New Entrants &gt; Consumer Demand</a:t>
            </a:r>
          </a:p>
        </p:txBody>
      </p:sp>
      <p:pic>
        <p:nvPicPr>
          <p:cNvPr id="4" name="Picture 4" descr="Northeastern University - Wikipedia">
            <a:extLst>
              <a:ext uri="{FF2B5EF4-FFF2-40B4-BE49-F238E27FC236}">
                <a16:creationId xmlns:a16="http://schemas.microsoft.com/office/drawing/2014/main" id="{B09970CC-4748-4E38-82C2-A07B03418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515" y="34668"/>
            <a:ext cx="925234" cy="925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5CABA6-948E-40CB-85C0-E5E8DC71D630}"/>
              </a:ext>
            </a:extLst>
          </p:cNvPr>
          <p:cNvPicPr>
            <a:picLocks noChangeAspect="1"/>
          </p:cNvPicPr>
          <p:nvPr/>
        </p:nvPicPr>
        <p:blipFill>
          <a:blip r:embed="rId4"/>
          <a:stretch>
            <a:fillRect/>
          </a:stretch>
        </p:blipFill>
        <p:spPr>
          <a:xfrm>
            <a:off x="359561" y="2550211"/>
            <a:ext cx="5409677" cy="3084871"/>
          </a:xfrm>
          <a:prstGeom prst="rect">
            <a:avLst/>
          </a:prstGeom>
        </p:spPr>
      </p:pic>
      <p:pic>
        <p:nvPicPr>
          <p:cNvPr id="6" name="Picture 5">
            <a:extLst>
              <a:ext uri="{FF2B5EF4-FFF2-40B4-BE49-F238E27FC236}">
                <a16:creationId xmlns:a16="http://schemas.microsoft.com/office/drawing/2014/main" id="{531F47D4-EC87-49C3-9032-EE8B2A5636E4}"/>
              </a:ext>
            </a:extLst>
          </p:cNvPr>
          <p:cNvPicPr>
            <a:picLocks noChangeAspect="1"/>
          </p:cNvPicPr>
          <p:nvPr/>
        </p:nvPicPr>
        <p:blipFill>
          <a:blip r:embed="rId5"/>
          <a:stretch>
            <a:fillRect/>
          </a:stretch>
        </p:blipFill>
        <p:spPr>
          <a:xfrm>
            <a:off x="5876405" y="1850820"/>
            <a:ext cx="6230344" cy="4326143"/>
          </a:xfrm>
          <a:prstGeom prst="rect">
            <a:avLst/>
          </a:prstGeom>
        </p:spPr>
      </p:pic>
    </p:spTree>
    <p:extLst>
      <p:ext uri="{BB962C8B-B14F-4D97-AF65-F5344CB8AC3E}">
        <p14:creationId xmlns:p14="http://schemas.microsoft.com/office/powerpoint/2010/main" val="4076601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D4B1-9FB3-4B5E-9318-37DA64B5962F}"/>
              </a:ext>
            </a:extLst>
          </p:cNvPr>
          <p:cNvSpPr>
            <a:spLocks noGrp="1"/>
          </p:cNvSpPr>
          <p:nvPr>
            <p:ph type="title"/>
          </p:nvPr>
        </p:nvSpPr>
        <p:spPr/>
        <p:txBody>
          <a:bodyPr/>
          <a:lstStyle/>
          <a:p>
            <a:r>
              <a:rPr lang="en-US" dirty="0"/>
              <a:t>Sales</a:t>
            </a:r>
          </a:p>
        </p:txBody>
      </p:sp>
      <p:sp>
        <p:nvSpPr>
          <p:cNvPr id="3" name="Content Placeholder 2">
            <a:extLst>
              <a:ext uri="{FF2B5EF4-FFF2-40B4-BE49-F238E27FC236}">
                <a16:creationId xmlns:a16="http://schemas.microsoft.com/office/drawing/2014/main" id="{25749F2D-533A-49B4-805E-F414FFFDE704}"/>
              </a:ext>
            </a:extLst>
          </p:cNvPr>
          <p:cNvSpPr>
            <a:spLocks noGrp="1"/>
          </p:cNvSpPr>
          <p:nvPr>
            <p:ph idx="1"/>
          </p:nvPr>
        </p:nvSpPr>
        <p:spPr/>
        <p:txBody>
          <a:bodyPr>
            <a:normAutofit/>
          </a:bodyPr>
          <a:lstStyle/>
          <a:p>
            <a:r>
              <a:rPr lang="en-US" sz="2400" dirty="0"/>
              <a:t>Critic &amp; Consumer Score</a:t>
            </a:r>
          </a:p>
          <a:p>
            <a:pPr lvl="1"/>
            <a:r>
              <a:rPr lang="en-US" sz="1800" dirty="0"/>
              <a:t>No affect on sales ( r = .18)</a:t>
            </a:r>
          </a:p>
          <a:p>
            <a:r>
              <a:rPr lang="en-US" sz="2400" dirty="0"/>
              <a:t>No Regional Popularity</a:t>
            </a:r>
          </a:p>
          <a:p>
            <a:endParaRPr lang="en-US" sz="2000" dirty="0"/>
          </a:p>
        </p:txBody>
      </p:sp>
      <p:pic>
        <p:nvPicPr>
          <p:cNvPr id="4" name="Picture 4" descr="Northeastern University - Wikipedia">
            <a:extLst>
              <a:ext uri="{FF2B5EF4-FFF2-40B4-BE49-F238E27FC236}">
                <a16:creationId xmlns:a16="http://schemas.microsoft.com/office/drawing/2014/main" id="{528DC6C5-650F-442B-9C4B-E23587F8B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515" y="34668"/>
            <a:ext cx="925234" cy="925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4A8E68E-0314-478C-8CB1-9C3CCA80CA4F}"/>
              </a:ext>
            </a:extLst>
          </p:cNvPr>
          <p:cNvPicPr>
            <a:picLocks noChangeAspect="1"/>
          </p:cNvPicPr>
          <p:nvPr/>
        </p:nvPicPr>
        <p:blipFill>
          <a:blip r:embed="rId4"/>
          <a:stretch>
            <a:fillRect/>
          </a:stretch>
        </p:blipFill>
        <p:spPr>
          <a:xfrm>
            <a:off x="281836" y="3060422"/>
            <a:ext cx="6322646" cy="3559105"/>
          </a:xfrm>
          <a:prstGeom prst="rect">
            <a:avLst/>
          </a:prstGeom>
        </p:spPr>
      </p:pic>
      <p:pic>
        <p:nvPicPr>
          <p:cNvPr id="7" name="Picture 6">
            <a:extLst>
              <a:ext uri="{FF2B5EF4-FFF2-40B4-BE49-F238E27FC236}">
                <a16:creationId xmlns:a16="http://schemas.microsoft.com/office/drawing/2014/main" id="{87FF333C-2DEA-436A-BEBF-754D76C05DB7}"/>
              </a:ext>
            </a:extLst>
          </p:cNvPr>
          <p:cNvPicPr>
            <a:picLocks noChangeAspect="1"/>
          </p:cNvPicPr>
          <p:nvPr/>
        </p:nvPicPr>
        <p:blipFill>
          <a:blip r:embed="rId5"/>
          <a:stretch>
            <a:fillRect/>
          </a:stretch>
        </p:blipFill>
        <p:spPr>
          <a:xfrm>
            <a:off x="6890254" y="1118963"/>
            <a:ext cx="4955580" cy="4673430"/>
          </a:xfrm>
          <a:prstGeom prst="rect">
            <a:avLst/>
          </a:prstGeom>
        </p:spPr>
      </p:pic>
    </p:spTree>
    <p:extLst>
      <p:ext uri="{BB962C8B-B14F-4D97-AF65-F5344CB8AC3E}">
        <p14:creationId xmlns:p14="http://schemas.microsoft.com/office/powerpoint/2010/main" val="1509525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1DE3-FEFD-4074-8F45-925EE44B0189}"/>
              </a:ext>
            </a:extLst>
          </p:cNvPr>
          <p:cNvSpPr>
            <a:spLocks noGrp="1"/>
          </p:cNvSpPr>
          <p:nvPr>
            <p:ph type="title"/>
          </p:nvPr>
        </p:nvSpPr>
        <p:spPr/>
        <p:txBody>
          <a:bodyPr/>
          <a:lstStyle/>
          <a:p>
            <a:r>
              <a:rPr lang="en-US" dirty="0"/>
              <a:t>Genres</a:t>
            </a:r>
          </a:p>
        </p:txBody>
      </p:sp>
      <p:sp>
        <p:nvSpPr>
          <p:cNvPr id="3" name="Content Placeholder 2">
            <a:extLst>
              <a:ext uri="{FF2B5EF4-FFF2-40B4-BE49-F238E27FC236}">
                <a16:creationId xmlns:a16="http://schemas.microsoft.com/office/drawing/2014/main" id="{4309BC6A-635E-48D8-B698-F6C61DE666C0}"/>
              </a:ext>
            </a:extLst>
          </p:cNvPr>
          <p:cNvSpPr>
            <a:spLocks noGrp="1"/>
          </p:cNvSpPr>
          <p:nvPr>
            <p:ph idx="1"/>
          </p:nvPr>
        </p:nvSpPr>
        <p:spPr/>
        <p:txBody>
          <a:bodyPr>
            <a:normAutofit/>
          </a:bodyPr>
          <a:lstStyle/>
          <a:p>
            <a:r>
              <a:rPr lang="en-US" sz="2000" dirty="0"/>
              <a:t>Sonic and Mario franchises skew Platform profitability</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CEC0507D-AB3F-438B-BFED-0E8F77E3A3A6}"/>
              </a:ext>
            </a:extLst>
          </p:cNvPr>
          <p:cNvPicPr>
            <a:picLocks noChangeAspect="1"/>
          </p:cNvPicPr>
          <p:nvPr/>
        </p:nvPicPr>
        <p:blipFill>
          <a:blip r:embed="rId3"/>
          <a:stretch>
            <a:fillRect/>
          </a:stretch>
        </p:blipFill>
        <p:spPr>
          <a:xfrm>
            <a:off x="418833" y="3429000"/>
            <a:ext cx="5510702" cy="3278404"/>
          </a:xfrm>
          <a:prstGeom prst="rect">
            <a:avLst/>
          </a:prstGeom>
        </p:spPr>
      </p:pic>
      <p:pic>
        <p:nvPicPr>
          <p:cNvPr id="5" name="Picture 4">
            <a:extLst>
              <a:ext uri="{FF2B5EF4-FFF2-40B4-BE49-F238E27FC236}">
                <a16:creationId xmlns:a16="http://schemas.microsoft.com/office/drawing/2014/main" id="{5DA6C59E-91FA-4AEC-AD1D-1C173C89277E}"/>
              </a:ext>
            </a:extLst>
          </p:cNvPr>
          <p:cNvPicPr>
            <a:picLocks noChangeAspect="1"/>
          </p:cNvPicPr>
          <p:nvPr/>
        </p:nvPicPr>
        <p:blipFill>
          <a:blip r:embed="rId4"/>
          <a:stretch>
            <a:fillRect/>
          </a:stretch>
        </p:blipFill>
        <p:spPr>
          <a:xfrm>
            <a:off x="6626060" y="3546097"/>
            <a:ext cx="5389062" cy="3183065"/>
          </a:xfrm>
          <a:prstGeom prst="rect">
            <a:avLst/>
          </a:prstGeom>
        </p:spPr>
      </p:pic>
      <p:grpSp>
        <p:nvGrpSpPr>
          <p:cNvPr id="6" name="Group 5">
            <a:extLst>
              <a:ext uri="{FF2B5EF4-FFF2-40B4-BE49-F238E27FC236}">
                <a16:creationId xmlns:a16="http://schemas.microsoft.com/office/drawing/2014/main" id="{7E6AA5A0-CEF0-4040-8731-55401D9C14E4}"/>
              </a:ext>
            </a:extLst>
          </p:cNvPr>
          <p:cNvGrpSpPr/>
          <p:nvPr/>
        </p:nvGrpSpPr>
        <p:grpSpPr>
          <a:xfrm>
            <a:off x="8242602" y="407929"/>
            <a:ext cx="3672846" cy="2700455"/>
            <a:chOff x="8232591" y="151086"/>
            <a:chExt cx="3764464" cy="2800129"/>
          </a:xfrm>
        </p:grpSpPr>
        <p:pic>
          <p:nvPicPr>
            <p:cNvPr id="7" name="Picture 6">
              <a:extLst>
                <a:ext uri="{FF2B5EF4-FFF2-40B4-BE49-F238E27FC236}">
                  <a16:creationId xmlns:a16="http://schemas.microsoft.com/office/drawing/2014/main" id="{01BECDF3-5D12-419A-BFBB-11DE7404F359}"/>
                </a:ext>
              </a:extLst>
            </p:cNvPr>
            <p:cNvPicPr>
              <a:picLocks noChangeAspect="1"/>
            </p:cNvPicPr>
            <p:nvPr/>
          </p:nvPicPr>
          <p:blipFill rotWithShape="1">
            <a:blip r:embed="rId5"/>
            <a:srcRect t="29658"/>
            <a:stretch/>
          </p:blipFill>
          <p:spPr>
            <a:xfrm>
              <a:off x="8232591" y="575678"/>
              <a:ext cx="3764464" cy="2375537"/>
            </a:xfrm>
            <a:prstGeom prst="rect">
              <a:avLst/>
            </a:prstGeom>
          </p:spPr>
        </p:pic>
        <p:pic>
          <p:nvPicPr>
            <p:cNvPr id="8" name="Picture 7">
              <a:extLst>
                <a:ext uri="{FF2B5EF4-FFF2-40B4-BE49-F238E27FC236}">
                  <a16:creationId xmlns:a16="http://schemas.microsoft.com/office/drawing/2014/main" id="{79E43475-0F28-432B-9381-865F3F579764}"/>
                </a:ext>
              </a:extLst>
            </p:cNvPr>
            <p:cNvPicPr>
              <a:picLocks noChangeAspect="1"/>
            </p:cNvPicPr>
            <p:nvPr/>
          </p:nvPicPr>
          <p:blipFill>
            <a:blip r:embed="rId6"/>
            <a:stretch>
              <a:fillRect/>
            </a:stretch>
          </p:blipFill>
          <p:spPr>
            <a:xfrm>
              <a:off x="8500633" y="151086"/>
              <a:ext cx="2437497" cy="428819"/>
            </a:xfrm>
            <a:prstGeom prst="rect">
              <a:avLst/>
            </a:prstGeom>
          </p:spPr>
        </p:pic>
      </p:grpSp>
      <p:pic>
        <p:nvPicPr>
          <p:cNvPr id="9" name="Picture 4" descr="Northeastern University - Wikipedia">
            <a:extLst>
              <a:ext uri="{FF2B5EF4-FFF2-40B4-BE49-F238E27FC236}">
                <a16:creationId xmlns:a16="http://schemas.microsoft.com/office/drawing/2014/main" id="{2D63D140-A48C-465D-8DC2-607F589B41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81515" y="34668"/>
            <a:ext cx="925234" cy="92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564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1A3E-FF76-43AC-841A-4D88289C17AC}"/>
              </a:ext>
            </a:extLst>
          </p:cNvPr>
          <p:cNvSpPr>
            <a:spLocks noGrp="1"/>
          </p:cNvSpPr>
          <p:nvPr>
            <p:ph type="title"/>
          </p:nvPr>
        </p:nvSpPr>
        <p:spPr/>
        <p:txBody>
          <a:bodyPr/>
          <a:lstStyle/>
          <a:p>
            <a:r>
              <a:rPr lang="en-US" dirty="0"/>
              <a:t>Console</a:t>
            </a:r>
          </a:p>
        </p:txBody>
      </p:sp>
      <p:pic>
        <p:nvPicPr>
          <p:cNvPr id="4" name="Picture 4" descr="Northeastern University - Wikipedia">
            <a:extLst>
              <a:ext uri="{FF2B5EF4-FFF2-40B4-BE49-F238E27FC236}">
                <a16:creationId xmlns:a16="http://schemas.microsoft.com/office/drawing/2014/main" id="{4C524108-3ED4-42D7-B115-4B241913F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515" y="34668"/>
            <a:ext cx="925234" cy="9252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A109A16-23E7-4215-9C1C-77151C57B9B1}"/>
              </a:ext>
            </a:extLst>
          </p:cNvPr>
          <p:cNvPicPr>
            <a:picLocks noChangeAspect="1"/>
          </p:cNvPicPr>
          <p:nvPr/>
        </p:nvPicPr>
        <p:blipFill>
          <a:blip r:embed="rId4"/>
          <a:stretch>
            <a:fillRect/>
          </a:stretch>
        </p:blipFill>
        <p:spPr>
          <a:xfrm>
            <a:off x="219366" y="2894878"/>
            <a:ext cx="6548939" cy="3732354"/>
          </a:xfrm>
          <a:prstGeom prst="rect">
            <a:avLst/>
          </a:prstGeom>
        </p:spPr>
      </p:pic>
      <p:pic>
        <p:nvPicPr>
          <p:cNvPr id="7" name="Picture 6">
            <a:extLst>
              <a:ext uri="{FF2B5EF4-FFF2-40B4-BE49-F238E27FC236}">
                <a16:creationId xmlns:a16="http://schemas.microsoft.com/office/drawing/2014/main" id="{FE127A7E-3F75-45B6-B783-E1A5FFDB6DE8}"/>
              </a:ext>
            </a:extLst>
          </p:cNvPr>
          <p:cNvPicPr>
            <a:picLocks noChangeAspect="1"/>
          </p:cNvPicPr>
          <p:nvPr/>
        </p:nvPicPr>
        <p:blipFill>
          <a:blip r:embed="rId5"/>
          <a:stretch>
            <a:fillRect/>
          </a:stretch>
        </p:blipFill>
        <p:spPr>
          <a:xfrm>
            <a:off x="5175035" y="1477774"/>
            <a:ext cx="6518442" cy="3658683"/>
          </a:xfrm>
          <a:prstGeom prst="rect">
            <a:avLst/>
          </a:prstGeom>
        </p:spPr>
      </p:pic>
      <p:pic>
        <p:nvPicPr>
          <p:cNvPr id="3074" name="Picture 2" descr="Amazon.com: Super Mario Bros. 3: Nintendo: Video Games">
            <a:extLst>
              <a:ext uri="{FF2B5EF4-FFF2-40B4-BE49-F238E27FC236}">
                <a16:creationId xmlns:a16="http://schemas.microsoft.com/office/drawing/2014/main" id="{FB26C983-62AA-48B2-B03C-0DEF16BDD0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4139" y="5297886"/>
            <a:ext cx="874765" cy="12470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Legend of Zelda (video game) - Wikipedia">
            <a:extLst>
              <a:ext uri="{FF2B5EF4-FFF2-40B4-BE49-F238E27FC236}">
                <a16:creationId xmlns:a16="http://schemas.microsoft.com/office/drawing/2014/main" id="{47FC1870-974B-4B88-BAA5-C4D9E55C40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0166" y="5297886"/>
            <a:ext cx="883834" cy="12092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uper Mario Bros. - Wikipedia">
            <a:extLst>
              <a:ext uri="{FF2B5EF4-FFF2-40B4-BE49-F238E27FC236}">
                <a16:creationId xmlns:a16="http://schemas.microsoft.com/office/drawing/2014/main" id="{2F6FCFD8-F6E8-4401-8ED9-AADDBA987E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5263" y="5297886"/>
            <a:ext cx="883952" cy="12092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ike Tyson's Punch-Out!!/gallery | Nintendo | Fandom">
            <a:extLst>
              <a:ext uri="{FF2B5EF4-FFF2-40B4-BE49-F238E27FC236}">
                <a16:creationId xmlns:a16="http://schemas.microsoft.com/office/drawing/2014/main" id="{D0689658-8C80-43C5-9000-8F9E78B926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75999" y="5296319"/>
            <a:ext cx="838181" cy="122040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etris (Game Boy video game) - Wikipedia">
            <a:extLst>
              <a:ext uri="{FF2B5EF4-FFF2-40B4-BE49-F238E27FC236}">
                <a16:creationId xmlns:a16="http://schemas.microsoft.com/office/drawing/2014/main" id="{7B268273-40D6-4E7A-8C14-2768DCF526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194" y="1690688"/>
            <a:ext cx="901589" cy="90568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55A89690-4263-49B9-B283-D0E070C35E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0226" y="1689777"/>
            <a:ext cx="901589" cy="90659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okemon-Blue-Version-Gameboy-Great-Condition-Fast-Shipping">
            <a:extLst>
              <a:ext uri="{FF2B5EF4-FFF2-40B4-BE49-F238E27FC236}">
                <a16:creationId xmlns:a16="http://schemas.microsoft.com/office/drawing/2014/main" id="{61F96F00-0748-43C1-A313-57AC107F0DF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1258" y="1697791"/>
            <a:ext cx="901589" cy="89858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Amazon.com: Super Mario Land: Unknown: Video Games">
            <a:extLst>
              <a:ext uri="{FF2B5EF4-FFF2-40B4-BE49-F238E27FC236}">
                <a16:creationId xmlns:a16="http://schemas.microsoft.com/office/drawing/2014/main" id="{5AC33EF3-361C-45D0-A06B-068ABE2E021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7337" y="1652133"/>
            <a:ext cx="912343" cy="93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11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CC02-8EE8-450D-8231-87121D81782F}"/>
              </a:ext>
            </a:extLst>
          </p:cNvPr>
          <p:cNvSpPr>
            <a:spLocks noGrp="1"/>
          </p:cNvSpPr>
          <p:nvPr>
            <p:ph type="title"/>
          </p:nvPr>
        </p:nvSpPr>
        <p:spPr/>
        <p:txBody>
          <a:bodyPr/>
          <a:lstStyle/>
          <a:p>
            <a:r>
              <a:rPr lang="en-US" dirty="0"/>
              <a:t>Publisher</a:t>
            </a:r>
          </a:p>
        </p:txBody>
      </p:sp>
      <p:pic>
        <p:nvPicPr>
          <p:cNvPr id="4" name="Picture 4" descr="Northeastern University - Wikipedia">
            <a:extLst>
              <a:ext uri="{FF2B5EF4-FFF2-40B4-BE49-F238E27FC236}">
                <a16:creationId xmlns:a16="http://schemas.microsoft.com/office/drawing/2014/main" id="{0ABE931C-FA12-4656-90A9-A635AAD83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515" y="34668"/>
            <a:ext cx="925234" cy="925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AC0A16-2DAA-4474-9CE4-FE538F6B2A0A}"/>
              </a:ext>
            </a:extLst>
          </p:cNvPr>
          <p:cNvPicPr>
            <a:picLocks noChangeAspect="1"/>
          </p:cNvPicPr>
          <p:nvPr/>
        </p:nvPicPr>
        <p:blipFill>
          <a:blip r:embed="rId4"/>
          <a:stretch>
            <a:fillRect/>
          </a:stretch>
        </p:blipFill>
        <p:spPr>
          <a:xfrm>
            <a:off x="346866" y="2707316"/>
            <a:ext cx="6474297" cy="3881998"/>
          </a:xfrm>
          <a:prstGeom prst="rect">
            <a:avLst/>
          </a:prstGeom>
        </p:spPr>
      </p:pic>
      <p:pic>
        <p:nvPicPr>
          <p:cNvPr id="6" name="Picture 5">
            <a:extLst>
              <a:ext uri="{FF2B5EF4-FFF2-40B4-BE49-F238E27FC236}">
                <a16:creationId xmlns:a16="http://schemas.microsoft.com/office/drawing/2014/main" id="{C0056228-E8B6-4187-A374-43EA11B4DD82}"/>
              </a:ext>
            </a:extLst>
          </p:cNvPr>
          <p:cNvPicPr>
            <a:picLocks noChangeAspect="1"/>
          </p:cNvPicPr>
          <p:nvPr/>
        </p:nvPicPr>
        <p:blipFill>
          <a:blip r:embed="rId5"/>
          <a:stretch>
            <a:fillRect/>
          </a:stretch>
        </p:blipFill>
        <p:spPr>
          <a:xfrm>
            <a:off x="5268813" y="1091011"/>
            <a:ext cx="6618386" cy="3973668"/>
          </a:xfrm>
          <a:prstGeom prst="rect">
            <a:avLst/>
          </a:prstGeom>
        </p:spPr>
      </p:pic>
      <p:pic>
        <p:nvPicPr>
          <p:cNvPr id="11266" name="Picture 2" descr="Nintendo – Logos Download">
            <a:extLst>
              <a:ext uri="{FF2B5EF4-FFF2-40B4-BE49-F238E27FC236}">
                <a16:creationId xmlns:a16="http://schemas.microsoft.com/office/drawing/2014/main" id="{45E0EC00-1A54-465E-8610-24305066B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399" y="1747801"/>
            <a:ext cx="1525445" cy="37560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A (Electronic Arts) – Logos Download">
            <a:extLst>
              <a:ext uri="{FF2B5EF4-FFF2-40B4-BE49-F238E27FC236}">
                <a16:creationId xmlns:a16="http://schemas.microsoft.com/office/drawing/2014/main" id="{6EC7EC0D-464F-4F49-AF67-3D9EA55AAB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2044" y="5266285"/>
            <a:ext cx="1215588" cy="121558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Activision logo and symbol, meaning, history, PNG">
            <a:extLst>
              <a:ext uri="{FF2B5EF4-FFF2-40B4-BE49-F238E27FC236}">
                <a16:creationId xmlns:a16="http://schemas.microsoft.com/office/drawing/2014/main" id="{2CF24CB5-4946-4608-9BFA-23A70A3E04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1481" y="1643260"/>
            <a:ext cx="1461705" cy="58468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ony Interactive Entertainment | Logopedia | Fandom">
            <a:extLst>
              <a:ext uri="{FF2B5EF4-FFF2-40B4-BE49-F238E27FC236}">
                <a16:creationId xmlns:a16="http://schemas.microsoft.com/office/drawing/2014/main" id="{A464C9B7-CDA4-4E5A-9FA0-2E8587152B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8254" y="5160427"/>
            <a:ext cx="1019504" cy="142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76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E5EF-CBEB-43FC-98C3-23206E405C0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1716A99-998A-4651-881B-52FD34E32147}"/>
              </a:ext>
            </a:extLst>
          </p:cNvPr>
          <p:cNvSpPr>
            <a:spLocks noGrp="1"/>
          </p:cNvSpPr>
          <p:nvPr>
            <p:ph idx="1"/>
          </p:nvPr>
        </p:nvSpPr>
        <p:spPr/>
        <p:txBody>
          <a:bodyPr/>
          <a:lstStyle/>
          <a:p>
            <a:r>
              <a:rPr lang="en-US" dirty="0"/>
              <a:t>Increased competition reduces profitability</a:t>
            </a:r>
          </a:p>
          <a:p>
            <a:r>
              <a:rPr lang="en-US" dirty="0"/>
              <a:t>Business model changing</a:t>
            </a:r>
          </a:p>
          <a:p>
            <a:r>
              <a:rPr lang="en-US" dirty="0"/>
              <a:t>Few big hits, many failures</a:t>
            </a:r>
          </a:p>
          <a:p>
            <a:r>
              <a:rPr lang="en-US" dirty="0"/>
              <a:t>80/20 rule</a:t>
            </a:r>
          </a:p>
          <a:p>
            <a:r>
              <a:rPr lang="en-US" dirty="0"/>
              <a:t>Critic &amp; Consumer review do not impact sales</a:t>
            </a:r>
          </a:p>
          <a:p>
            <a:pPr lvl="1"/>
            <a:r>
              <a:rPr lang="en-US" dirty="0"/>
              <a:t>Snowball effect</a:t>
            </a:r>
          </a:p>
          <a:p>
            <a:r>
              <a:rPr lang="en-US" dirty="0"/>
              <a:t>Reputation</a:t>
            </a:r>
          </a:p>
        </p:txBody>
      </p:sp>
      <p:pic>
        <p:nvPicPr>
          <p:cNvPr id="4" name="Picture 4" descr="Northeastern University - Wikipedia">
            <a:extLst>
              <a:ext uri="{FF2B5EF4-FFF2-40B4-BE49-F238E27FC236}">
                <a16:creationId xmlns:a16="http://schemas.microsoft.com/office/drawing/2014/main" id="{077517FE-9333-4D12-BB1B-52FC2FF4E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515" y="34668"/>
            <a:ext cx="925234" cy="92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6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Northeastern University - Wikipedia">
            <a:extLst>
              <a:ext uri="{FF2B5EF4-FFF2-40B4-BE49-F238E27FC236}">
                <a16:creationId xmlns:a16="http://schemas.microsoft.com/office/drawing/2014/main" id="{F4DFBA24-78AB-484A-B522-976892136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1515" y="34668"/>
            <a:ext cx="925234" cy="92523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27CA9E7B-FEEF-41BA-A665-07F6E0DB3834}"/>
              </a:ext>
            </a:extLst>
          </p:cNvPr>
          <p:cNvGrpSpPr/>
          <p:nvPr/>
        </p:nvGrpSpPr>
        <p:grpSpPr>
          <a:xfrm>
            <a:off x="1859134" y="2454186"/>
            <a:ext cx="8724377" cy="2148150"/>
            <a:chOff x="1859134" y="2454186"/>
            <a:chExt cx="8724377" cy="2148150"/>
          </a:xfrm>
        </p:grpSpPr>
        <p:grpSp>
          <p:nvGrpSpPr>
            <p:cNvPr id="14" name="Group 13">
              <a:extLst>
                <a:ext uri="{FF2B5EF4-FFF2-40B4-BE49-F238E27FC236}">
                  <a16:creationId xmlns:a16="http://schemas.microsoft.com/office/drawing/2014/main" id="{EA5DD324-1FBB-47B5-9359-BDD37334F6F9}"/>
                </a:ext>
              </a:extLst>
            </p:cNvPr>
            <p:cNvGrpSpPr/>
            <p:nvPr/>
          </p:nvGrpSpPr>
          <p:grpSpPr>
            <a:xfrm>
              <a:off x="1859134" y="2454186"/>
              <a:ext cx="8724377" cy="2148150"/>
              <a:chOff x="1859134" y="2454186"/>
              <a:chExt cx="8724377" cy="2148150"/>
            </a:xfrm>
          </p:grpSpPr>
          <p:pic>
            <p:nvPicPr>
              <p:cNvPr id="10" name="Picture 2" descr="Nintendo – Logos Download">
                <a:extLst>
                  <a:ext uri="{FF2B5EF4-FFF2-40B4-BE49-F238E27FC236}">
                    <a16:creationId xmlns:a16="http://schemas.microsoft.com/office/drawing/2014/main" id="{55FE947D-0ED8-4B63-922C-569562EF9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134" y="2454186"/>
                <a:ext cx="8724377" cy="214815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AF87783-FDB0-4762-AE3E-9D73804B27C5}"/>
                  </a:ext>
                </a:extLst>
              </p:cNvPr>
              <p:cNvGrpSpPr/>
              <p:nvPr/>
            </p:nvGrpSpPr>
            <p:grpSpPr>
              <a:xfrm>
                <a:off x="2685064" y="2878213"/>
                <a:ext cx="7312664" cy="1300095"/>
                <a:chOff x="2685064" y="2878213"/>
                <a:chExt cx="7312664" cy="1300095"/>
              </a:xfrm>
              <a:solidFill>
                <a:schemeClr val="bg1"/>
              </a:solidFill>
            </p:grpSpPr>
            <p:sp>
              <p:nvSpPr>
                <p:cNvPr id="11" name="Rectangle 10">
                  <a:extLst>
                    <a:ext uri="{FF2B5EF4-FFF2-40B4-BE49-F238E27FC236}">
                      <a16:creationId xmlns:a16="http://schemas.microsoft.com/office/drawing/2014/main" id="{14544973-57F2-433A-98EF-475FC7E1883C}"/>
                    </a:ext>
                  </a:extLst>
                </p:cNvPr>
                <p:cNvSpPr/>
                <p:nvPr/>
              </p:nvSpPr>
              <p:spPr>
                <a:xfrm>
                  <a:off x="2685064" y="2878213"/>
                  <a:ext cx="7072516" cy="130009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62348A-55B6-4912-A499-5C9B8C200CC1}"/>
                    </a:ext>
                  </a:extLst>
                </p:cNvPr>
                <p:cNvSpPr/>
                <p:nvPr/>
              </p:nvSpPr>
              <p:spPr>
                <a:xfrm>
                  <a:off x="9722910" y="2935220"/>
                  <a:ext cx="274818" cy="59304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3316" name="Picture 4">
              <a:extLst>
                <a:ext uri="{FF2B5EF4-FFF2-40B4-BE49-F238E27FC236}">
                  <a16:creationId xmlns:a16="http://schemas.microsoft.com/office/drawing/2014/main" id="{5103BD91-2256-422A-B438-7E1C9FDA6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772" y="2967468"/>
              <a:ext cx="6407888" cy="12065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DE8D340-17D6-4280-8C37-818D92B37201}"/>
                </a:ext>
              </a:extLst>
            </p:cNvPr>
            <p:cNvSpPr txBox="1"/>
            <p:nvPr/>
          </p:nvSpPr>
          <p:spPr>
            <a:xfrm>
              <a:off x="9092952" y="2561186"/>
              <a:ext cx="982783" cy="1862048"/>
            </a:xfrm>
            <a:prstGeom prst="rect">
              <a:avLst/>
            </a:prstGeom>
            <a:noFill/>
          </p:spPr>
          <p:txBody>
            <a:bodyPr wrap="square" rtlCol="0">
              <a:spAutoFit/>
            </a:bodyPr>
            <a:lstStyle/>
            <a:p>
              <a:r>
                <a:rPr lang="en-US" sz="11500" b="1" dirty="0">
                  <a:solidFill>
                    <a:srgbClr val="FF0000"/>
                  </a:solidFill>
                </a:rPr>
                <a:t>?</a:t>
              </a:r>
              <a:endParaRPr lang="en-US" sz="2800" b="1" dirty="0">
                <a:solidFill>
                  <a:srgbClr val="FF0000"/>
                </a:solidFill>
              </a:endParaRPr>
            </a:p>
          </p:txBody>
        </p:sp>
      </p:grpSp>
    </p:spTree>
    <p:extLst>
      <p:ext uri="{BB962C8B-B14F-4D97-AF65-F5344CB8AC3E}">
        <p14:creationId xmlns:p14="http://schemas.microsoft.com/office/powerpoint/2010/main" val="3220834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TotalTime>
  <Words>952</Words>
  <Application>Microsoft Office PowerPoint</Application>
  <PresentationFormat>Widescreen</PresentationFormat>
  <Paragraphs>66</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Book Antiqua</vt:lpstr>
      <vt:lpstr>Calibri</vt:lpstr>
      <vt:lpstr>Calibri Light</vt:lpstr>
      <vt:lpstr>Office Theme</vt:lpstr>
      <vt:lpstr>Video Game Sales</vt:lpstr>
      <vt:lpstr>Data Summary</vt:lpstr>
      <vt:lpstr>Competition</vt:lpstr>
      <vt:lpstr>Sales</vt:lpstr>
      <vt:lpstr>Genres</vt:lpstr>
      <vt:lpstr>Console</vt:lpstr>
      <vt:lpstr>Publisher</vt:lpstr>
      <vt:lpstr>Summary</vt:lpstr>
      <vt:lpstr>PowerPoint Presentation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DiSessa</dc:creator>
  <cp:lastModifiedBy>John DiSessa</cp:lastModifiedBy>
  <cp:revision>34</cp:revision>
  <dcterms:created xsi:type="dcterms:W3CDTF">2021-02-26T03:58:49Z</dcterms:created>
  <dcterms:modified xsi:type="dcterms:W3CDTF">2021-02-27T03:48:55Z</dcterms:modified>
</cp:coreProperties>
</file>